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22"/>
  </p:notesMasterIdLst>
  <p:sldIdLst>
    <p:sldId id="256" r:id="rId2"/>
    <p:sldId id="260" r:id="rId3"/>
    <p:sldId id="265" r:id="rId4"/>
    <p:sldId id="282" r:id="rId5"/>
    <p:sldId id="283" r:id="rId6"/>
    <p:sldId id="284" r:id="rId7"/>
    <p:sldId id="285" r:id="rId8"/>
    <p:sldId id="286" r:id="rId9"/>
    <p:sldId id="288" r:id="rId10"/>
    <p:sldId id="287" r:id="rId11"/>
    <p:sldId id="289" r:id="rId12"/>
    <p:sldId id="290" r:id="rId13"/>
    <p:sldId id="291" r:id="rId14"/>
    <p:sldId id="293" r:id="rId15"/>
    <p:sldId id="292" r:id="rId16"/>
    <p:sldId id="295" r:id="rId17"/>
    <p:sldId id="296" r:id="rId18"/>
    <p:sldId id="297" r:id="rId19"/>
    <p:sldId id="298" r:id="rId20"/>
    <p:sldId id="266" r:id="rId21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3"/>
      <p:italic r:id="rId24"/>
    </p:embeddedFont>
    <p:embeddedFont>
      <p:font typeface="B Nazanin" panose="00000400000000000000" pitchFamily="2" charset="-78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di" initials="M" lastIdx="1" clrIdx="0">
    <p:extLst>
      <p:ext uri="{19B8F6BF-5375-455C-9EA6-DF929625EA0E}">
        <p15:presenceInfo xmlns:p15="http://schemas.microsoft.com/office/powerpoint/2012/main" userId="Meh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953" autoAdjust="0"/>
  </p:normalViewPr>
  <p:slideViewPr>
    <p:cSldViewPr snapToGrid="0" snapToObjects="1">
      <p:cViewPr varScale="1">
        <p:scale>
          <a:sx n="138" d="100"/>
          <a:sy n="138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cb75b4de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bcb75b4de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79646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3012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22385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9548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78958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8521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7260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22133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28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03796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91828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4049B-E810-486D-AFB0-4F6E5AF3E1D5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71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a-IR" dirty="0" smtClean="0">
                <a:cs typeface="B Nazanin" panose="00000400000000000000" pitchFamily="2" charset="-78"/>
              </a:rPr>
              <a:t>خزش با استفاده از اسکرپی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460951" y="4128305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a-IR" dirty="0" smtClean="0">
                <a:cs typeface="B Nazanin" panose="00000400000000000000" pitchFamily="2" charset="-78"/>
              </a:rPr>
              <a:t>مهدی سهیلی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294967295"/>
          </p:nvPr>
        </p:nvSpPr>
        <p:spPr>
          <a:xfrm>
            <a:off x="0" y="2789238"/>
            <a:ext cx="8221663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a-IR" dirty="0" smtClean="0">
                <a:cs typeface="B Nazanin" panose="00000400000000000000" pitchFamily="2" charset="-78"/>
              </a:rPr>
              <a:t>10-09-1401</a:t>
            </a:r>
            <a:endParaRPr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Google Shape;142;p22"/>
          <p:cNvSpPr/>
          <p:nvPr/>
        </p:nvSpPr>
        <p:spPr>
          <a:xfrm>
            <a:off x="6547450" y="3037288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Up Arrow Callout 5"/>
          <p:cNvSpPr/>
          <p:nvPr/>
        </p:nvSpPr>
        <p:spPr>
          <a:xfrm>
            <a:off x="508001" y="2450060"/>
            <a:ext cx="8007350" cy="1174457"/>
          </a:xfrm>
          <a:prstGeom prst="upArrow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تست خزش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fetch("https://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shop.ir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/mobile-phone/brands/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samsung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/?p=1") </a:t>
            </a:r>
          </a:p>
        </p:txBody>
      </p:sp>
      <p:sp>
        <p:nvSpPr>
          <p:cNvPr id="7" name="Google Shape;142;p22"/>
          <p:cNvSpPr/>
          <p:nvPr/>
        </p:nvSpPr>
        <p:spPr>
          <a:xfrm>
            <a:off x="5772624" y="3743597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033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142;p22"/>
          <p:cNvSpPr/>
          <p:nvPr/>
        </p:nvSpPr>
        <p:spPr>
          <a:xfrm>
            <a:off x="7221181" y="2922028"/>
            <a:ext cx="530937" cy="530937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own Arrow Callout 5"/>
          <p:cNvSpPr/>
          <p:nvPr/>
        </p:nvSpPr>
        <p:spPr>
          <a:xfrm>
            <a:off x="257437" y="2571750"/>
            <a:ext cx="6886313" cy="1593902"/>
          </a:xfrm>
          <a:prstGeom prst="downArrow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صحت یا درستی درخواست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Response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&lt;200 https://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shop.ir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/mobile-phone/brands/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samsung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/?p=1&gt;</a:t>
            </a:r>
            <a:endParaRPr lang="fa-IR" dirty="0" smtClean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12800" y="1117600"/>
            <a:ext cx="1524000" cy="1854200"/>
          </a:xfrm>
          <a:prstGeom prst="wedge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OK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3617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Left Arrow Callout 4"/>
          <p:cNvSpPr/>
          <p:nvPr/>
        </p:nvSpPr>
        <p:spPr>
          <a:xfrm>
            <a:off x="4051416" y="2705100"/>
            <a:ext cx="3308234" cy="971550"/>
          </a:xfrm>
          <a:prstGeom prst="leftArrowCallout">
            <a:avLst>
              <a:gd name="adj1" fmla="val 19918"/>
              <a:gd name="adj2" fmla="val 19494"/>
              <a:gd name="adj3" fmla="val 45879"/>
              <a:gd name="adj4" fmla="val 806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Inspect(</a:t>
            </a: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برای بدست آوردن کلاس تگ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Google Shape;142;p22"/>
          <p:cNvSpPr/>
          <p:nvPr/>
        </p:nvSpPr>
        <p:spPr>
          <a:xfrm>
            <a:off x="7564081" y="2922028"/>
            <a:ext cx="530937" cy="530937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916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Left Arrow Callout 4"/>
          <p:cNvSpPr/>
          <p:nvPr/>
        </p:nvSpPr>
        <p:spPr>
          <a:xfrm>
            <a:off x="2975833" y="1728684"/>
            <a:ext cx="3845457" cy="1347892"/>
          </a:xfrm>
          <a:prstGeom prst="leftArrowCallout">
            <a:avLst>
              <a:gd name="adj1" fmla="val 17937"/>
              <a:gd name="adj2" fmla="val 19494"/>
              <a:gd name="adj3" fmla="val 30528"/>
              <a:gd name="adj4" fmla="val 806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Item-area</a:t>
            </a:r>
          </a:p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کلاس تگ</a:t>
            </a:r>
          </a:p>
          <a:p>
            <a:pPr algn="ctr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response.css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(".item-area")</a:t>
            </a:r>
          </a:p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Google Shape;142;p22"/>
          <p:cNvSpPr/>
          <p:nvPr/>
        </p:nvSpPr>
        <p:spPr>
          <a:xfrm>
            <a:off x="7396155" y="2220359"/>
            <a:ext cx="530937" cy="530937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1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94"/>
            <a:ext cx="9144000" cy="5006105"/>
          </a:xfrm>
          <a:prstGeom prst="rect">
            <a:avLst/>
          </a:prstGeom>
        </p:spPr>
      </p:pic>
      <p:sp>
        <p:nvSpPr>
          <p:cNvPr id="5" name="Google Shape;142;p22"/>
          <p:cNvSpPr/>
          <p:nvPr/>
        </p:nvSpPr>
        <p:spPr>
          <a:xfrm>
            <a:off x="8083707" y="1220066"/>
            <a:ext cx="530937" cy="530937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Left Arrow Callout 5"/>
          <p:cNvSpPr/>
          <p:nvPr/>
        </p:nvSpPr>
        <p:spPr>
          <a:xfrm>
            <a:off x="3139867" y="3402469"/>
            <a:ext cx="5263268" cy="1184517"/>
          </a:xfrm>
          <a:prstGeom prst="leftArrowCallout">
            <a:avLst>
              <a:gd name="adj1" fmla="val 19918"/>
              <a:gd name="adj2" fmla="val 19494"/>
              <a:gd name="adj3" fmla="val 45879"/>
              <a:gd name="adj4" fmla="val 806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product-name</a:t>
            </a:r>
          </a:p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کلاس تگ</a:t>
            </a:r>
          </a:p>
          <a:p>
            <a:pPr algn="ctr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response.css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(".product-name a::text")</a:t>
            </a:r>
          </a:p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0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142;p22"/>
          <p:cNvSpPr/>
          <p:nvPr/>
        </p:nvSpPr>
        <p:spPr>
          <a:xfrm>
            <a:off x="7089162" y="4076064"/>
            <a:ext cx="530937" cy="530937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Left Arrow Callout 6"/>
          <p:cNvSpPr/>
          <p:nvPr/>
        </p:nvSpPr>
        <p:spPr>
          <a:xfrm>
            <a:off x="2906211" y="1953884"/>
            <a:ext cx="3708172" cy="1352152"/>
          </a:xfrm>
          <a:prstGeom prst="leftArrowCallout">
            <a:avLst>
              <a:gd name="adj1" fmla="val 19918"/>
              <a:gd name="adj2" fmla="val 19494"/>
              <a:gd name="adj3" fmla="val 22497"/>
              <a:gd name="adj4" fmla="val 8553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price</a:t>
            </a:r>
          </a:p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کلاس تگ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response.css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(".price::text")</a:t>
            </a:r>
          </a:p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914650" y="2571750"/>
            <a:ext cx="4972050" cy="1236605"/>
          </a:xfrm>
          <a:prstGeom prst="wedgeRectCallout">
            <a:avLst>
              <a:gd name="adj1" fmla="val -31160"/>
              <a:gd name="adj2" fmla="val -77317"/>
            </a:avLst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ایجاد اسپایدر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  <a:ea typeface="+mj-ea"/>
              <a:cs typeface="B Nazanin" panose="00000400000000000000" pitchFamily="2" charset="-78"/>
            </a:endParaRPr>
          </a:p>
          <a:p>
            <a:pPr algn="ctr"/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scrapy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startproject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 </a:t>
            </a:r>
            <a:r>
              <a:rPr lang="en-US" sz="3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myspider</a:t>
            </a:r>
            <a:endParaRPr lang="fa-IR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  <a:ea typeface="+mj-ea"/>
              <a:cs typeface="B Nazanin" panose="00000400000000000000" pitchFamily="2" charset="-78"/>
            </a:endParaRPr>
          </a:p>
        </p:txBody>
      </p:sp>
      <p:sp>
        <p:nvSpPr>
          <p:cNvPr id="8" name="Google Shape;142;p22"/>
          <p:cNvSpPr/>
          <p:nvPr/>
        </p:nvSpPr>
        <p:spPr>
          <a:xfrm>
            <a:off x="7089162" y="4076064"/>
            <a:ext cx="530937" cy="530937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81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650" y="552450"/>
            <a:ext cx="1414463" cy="13763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42;p22"/>
          <p:cNvSpPr/>
          <p:nvPr/>
        </p:nvSpPr>
        <p:spPr>
          <a:xfrm>
            <a:off x="7089162" y="4076064"/>
            <a:ext cx="530937" cy="530937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27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1336632" y="2789920"/>
            <a:ext cx="2928343" cy="347073"/>
          </a:xfrm>
          <a:prstGeom prst="wedgeRectCallout">
            <a:avLst>
              <a:gd name="adj1" fmla="val -31160"/>
              <a:gd name="adj2" fmla="val -77317"/>
            </a:avLst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ایجاد فایل پایتون برای نوشتن کلاس</a:t>
            </a:r>
          </a:p>
        </p:txBody>
      </p:sp>
      <p:sp>
        <p:nvSpPr>
          <p:cNvPr id="6" name="Google Shape;142;p22"/>
          <p:cNvSpPr/>
          <p:nvPr/>
        </p:nvSpPr>
        <p:spPr>
          <a:xfrm>
            <a:off x="7089162" y="4076064"/>
            <a:ext cx="530937" cy="530937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17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69"/>
            <a:ext cx="9144000" cy="51435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010752" y="1828799"/>
            <a:ext cx="1733616" cy="347073"/>
          </a:xfrm>
          <a:prstGeom prst="wedgeRectCallout">
            <a:avLst>
              <a:gd name="adj1" fmla="val -31160"/>
              <a:gd name="adj2" fmla="val -77317"/>
            </a:avLst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ایجاد کلاس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2066785" y="2396588"/>
            <a:ext cx="3355165" cy="1245191"/>
          </a:xfrm>
          <a:prstGeom prst="wedgeRectCallout">
            <a:avLst>
              <a:gd name="adj1" fmla="val -21937"/>
              <a:gd name="adj2" fmla="val 58296"/>
            </a:avLst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تبدیل کلاس به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 </a:t>
            </a:r>
            <a:r>
              <a:rPr lang="fa-I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خروجی فایل جیسون یا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csv</a:t>
            </a:r>
          </a:p>
          <a:p>
            <a:pPr algn="ctr"/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scrapy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 crawl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mycrawl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 –o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mycsv.json</a:t>
            </a:r>
            <a:endParaRPr lang="fa-I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  <a:ea typeface="+mj-ea"/>
              <a:cs typeface="B Nazanin" panose="00000400000000000000" pitchFamily="2" charset="-78"/>
            </a:endParaRPr>
          </a:p>
          <a:p>
            <a:pPr algn="ctr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cs typeface="B Nazanin" panose="00000400000000000000" pitchFamily="2" charset="-78"/>
              </a:rPr>
              <a:t>scrapy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cs typeface="B Nazanin" panose="00000400000000000000" pitchFamily="2" charset="-78"/>
              </a:rPr>
              <a:t> crawl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cs typeface="B Nazanin" panose="00000400000000000000" pitchFamily="2" charset="-78"/>
              </a:rPr>
              <a:t>mycrawl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cs typeface="B Nazanin" panose="00000400000000000000" pitchFamily="2" charset="-78"/>
              </a:rPr>
              <a:t> –o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cs typeface="B Nazanin" panose="00000400000000000000" pitchFamily="2" charset="-78"/>
              </a:rPr>
              <a:t>mycsv.json</a:t>
            </a:r>
            <a:endParaRPr lang="fa-IR" sz="16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  <a:cs typeface="B Nazanin" panose="00000400000000000000" pitchFamily="2" charset="-78"/>
            </a:endParaRPr>
          </a:p>
          <a:p>
            <a:pPr algn="ctr"/>
            <a:endParaRPr lang="fa-I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  <a:ea typeface="+mj-ea"/>
              <a:cs typeface="B Nazanin" panose="00000400000000000000" pitchFamily="2" charset="-78"/>
            </a:endParaRPr>
          </a:p>
          <a:p>
            <a:pPr algn="ctr"/>
            <a:endParaRPr lang="fa-I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  <a:ea typeface="+mj-ea"/>
              <a:cs typeface="B Nazanin" panose="00000400000000000000" pitchFamily="2" charset="-78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6182285" y="1728681"/>
            <a:ext cx="1733616" cy="347073"/>
          </a:xfrm>
          <a:prstGeom prst="wedgeRectCallout">
            <a:avLst>
              <a:gd name="adj1" fmla="val -31160"/>
              <a:gd name="adj2" fmla="val -77317"/>
            </a:avLst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فایل خروجی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901052" y="4099357"/>
            <a:ext cx="7695644" cy="347073"/>
          </a:xfrm>
          <a:prstGeom prst="wedgeRectCallout">
            <a:avLst>
              <a:gd name="adj1" fmla="val -31160"/>
              <a:gd name="adj2" fmla="val -77317"/>
            </a:avLst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+mj-ea"/>
                <a:cs typeface="B Nazanin" panose="00000400000000000000" pitchFamily="2" charset="-78"/>
              </a:rPr>
              <a:t>توجه : بعضی از سایت اطلاعاتشون به صورت کد اسکی نوشته میشه که بعد از این کار این کدها باید تبدیل شوند</a:t>
            </a:r>
          </a:p>
        </p:txBody>
      </p:sp>
      <p:cxnSp>
        <p:nvCxnSpPr>
          <p:cNvPr id="15" name="Curved Connector 14"/>
          <p:cNvCxnSpPr/>
          <p:nvPr/>
        </p:nvCxnSpPr>
        <p:spPr>
          <a:xfrm rot="5400000" flipH="1" flipV="1">
            <a:off x="4030741" y="2342104"/>
            <a:ext cx="3018111" cy="82763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Google Shape;142;p22"/>
          <p:cNvSpPr/>
          <p:nvPr/>
        </p:nvSpPr>
        <p:spPr>
          <a:xfrm>
            <a:off x="6978325" y="3431827"/>
            <a:ext cx="530937" cy="530937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5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fa-IR" dirty="0">
                <a:cs typeface="B Nazanin" panose="00000400000000000000" pitchFamily="2" charset="-78"/>
              </a:rPr>
              <a:t>چرا اسکرپی؟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360" y="830578"/>
            <a:ext cx="2762816" cy="393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001940" y="1484622"/>
            <a:ext cx="5634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2"/>
              </a:solidFill>
              <a:cs typeface="B Nazanin" panose="00000400000000000000" pitchFamily="2" charset="-78"/>
              <a:sym typeface="Arial"/>
            </a:endParaRPr>
          </a:p>
          <a:p>
            <a:pPr lvl="0" algn="r" rtl="1"/>
            <a:r>
              <a:rPr lang="fa-IR" sz="1600" dirty="0">
                <a:cs typeface="B Nazanin" panose="00000400000000000000" pitchFamily="2" charset="-78"/>
              </a:rPr>
              <a:t>اسکرپی</a:t>
            </a:r>
            <a:r>
              <a:rPr lang="fa-IR" sz="1800" dirty="0" smtClean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یک چارچوب متن باز و مشارکتی برای خزیدن در وب </a:t>
            </a:r>
            <a:r>
              <a:rPr lang="fa-IR" sz="1800" dirty="0" smtClean="0">
                <a:cs typeface="B Nazanin" panose="00000400000000000000" pitchFamily="2" charset="-78"/>
              </a:rPr>
              <a:t>است</a:t>
            </a:r>
          </a:p>
          <a:p>
            <a:pPr lvl="0" algn="l"/>
            <a:endParaRPr sz="1800" b="0" i="0" u="none" strike="noStrike" cap="none" dirty="0">
              <a:solidFill>
                <a:schemeClr val="lt2"/>
              </a:solidFill>
              <a:cs typeface="B Nazanin" panose="00000400000000000000" pitchFamily="2" charset="-78"/>
              <a:sym typeface="Arial"/>
            </a:endParaRPr>
          </a:p>
          <a:p>
            <a:pPr marL="457189" lvl="0" indent="-342891" algn="r" rtl="1">
              <a:buClr>
                <a:schemeClr val="lt2"/>
              </a:buClr>
              <a:buSzPts val="1800"/>
              <a:buFont typeface="Arial"/>
              <a:buChar char="●"/>
            </a:pPr>
            <a:r>
              <a:rPr lang="fa-IR" sz="1600" dirty="0">
                <a:cs typeface="B Nazanin" panose="00000400000000000000" pitchFamily="2" charset="-78"/>
              </a:rPr>
              <a:t>اسکرپی</a:t>
            </a:r>
            <a:r>
              <a:rPr lang="fa-IR" sz="1800" dirty="0" smtClean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یک انتخاب عالی برای خزیدن متمرکز </a:t>
            </a:r>
            <a:r>
              <a:rPr lang="fa-IR" sz="1800" dirty="0" smtClean="0">
                <a:cs typeface="B Nazanin" panose="00000400000000000000" pitchFamily="2" charset="-78"/>
              </a:rPr>
              <a:t>است</a:t>
            </a:r>
          </a:p>
          <a:p>
            <a:pPr marL="457189" lvl="0" indent="-342891" algn="r" rtl="1">
              <a:buClr>
                <a:schemeClr val="lt2"/>
              </a:buClr>
              <a:buSzPts val="1800"/>
              <a:buFont typeface="Arial"/>
              <a:buChar char="●"/>
            </a:pPr>
            <a:r>
              <a:rPr lang="fa-IR" sz="1600" dirty="0">
                <a:cs typeface="B Nazanin" panose="00000400000000000000" pitchFamily="2" charset="-78"/>
              </a:rPr>
              <a:t>اسکرپی</a:t>
            </a:r>
            <a:r>
              <a:rPr lang="fa-IR" sz="1800" dirty="0" smtClean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سریعتر از </a:t>
            </a:r>
            <a:r>
              <a:rPr lang="fa-IR" sz="1500" dirty="0">
                <a:cs typeface="B Nazanin" panose="00000400000000000000" pitchFamily="2" charset="-78"/>
              </a:rPr>
              <a:t>Heritrix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smtClean="0">
                <a:cs typeface="B Nazanin" panose="00000400000000000000" pitchFamily="2" charset="-78"/>
              </a:rPr>
              <a:t>است</a:t>
            </a:r>
          </a:p>
          <a:p>
            <a:pPr marL="457189" lvl="0" indent="-342891" algn="r" rtl="1">
              <a:buClr>
                <a:schemeClr val="lt2"/>
              </a:buClr>
              <a:buSzPts val="1800"/>
              <a:buFont typeface="Arial"/>
              <a:buChar char="●"/>
            </a:pPr>
            <a:r>
              <a:rPr lang="fa-IR" sz="1600" dirty="0">
                <a:cs typeface="B Nazanin" panose="00000400000000000000" pitchFamily="2" charset="-78"/>
              </a:rPr>
              <a:t>اسکرپی</a:t>
            </a:r>
            <a:r>
              <a:rPr lang="fa-IR" sz="1800" dirty="0" smtClean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در پایتون نوشته شده است</a:t>
            </a:r>
            <a:endParaRPr sz="1800" b="0" i="0" u="none" strike="noStrike" cap="none" dirty="0">
              <a:solidFill>
                <a:schemeClr val="lt2"/>
              </a:solidFill>
              <a:cs typeface="B Nazanin" panose="00000400000000000000" pitchFamily="2" charset="-78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315691" y="2417619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/>
              <a:t>ادامه دارد...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40" name="Google Shape;140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3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8191"/>
            <a:ext cx="3840817" cy="2326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45" y="2913466"/>
            <a:ext cx="804357" cy="664469"/>
          </a:xfrm>
          <a:prstGeom prst="rect">
            <a:avLst/>
          </a:prstGeom>
        </p:spPr>
      </p:pic>
      <p:sp>
        <p:nvSpPr>
          <p:cNvPr id="12" name="Google Shape;142;p22"/>
          <p:cNvSpPr/>
          <p:nvPr/>
        </p:nvSpPr>
        <p:spPr>
          <a:xfrm>
            <a:off x="6830878" y="4229158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235622" y="3036450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70070" y="2106557"/>
            <a:ext cx="1368688" cy="644323"/>
          </a:xfrm>
          <a:prstGeom prst="wedgeRoundRectCallout">
            <a:avLst>
              <a:gd name="adj1" fmla="val -20833"/>
              <a:gd name="adj2" fmla="val 6959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ایجاد پوشه به نام </a:t>
            </a:r>
            <a:endParaRPr lang="en-US" sz="1200" dirty="0" smtClean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ctr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MyProjects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5138214" y="3454950"/>
            <a:ext cx="3385328" cy="696866"/>
          </a:xfrm>
          <a:prstGeom prst="wedgeRoundRectCallout">
            <a:avLst>
              <a:gd name="adj1" fmla="val -20833"/>
              <a:gd name="adj2" fmla="val 69595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بازکردن  پوشه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MyProjects</a:t>
            </a:r>
            <a:r>
              <a:rPr lang="fa-IR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در نرم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افزار 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VS Code</a:t>
            </a:r>
          </a:p>
          <a:p>
            <a:pPr algn="ctr" rtl="1"/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11839"/>
          </a:xfrm>
          <a:prstGeom prst="rect">
            <a:avLst/>
          </a:prstGeom>
        </p:spPr>
      </p:pic>
      <p:sp>
        <p:nvSpPr>
          <p:cNvPr id="7" name="Google Shape;142;p22"/>
          <p:cNvSpPr/>
          <p:nvPr/>
        </p:nvSpPr>
        <p:spPr>
          <a:xfrm>
            <a:off x="7982803" y="694354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Pentagon 8"/>
          <p:cNvSpPr/>
          <p:nvPr/>
        </p:nvSpPr>
        <p:spPr>
          <a:xfrm flipH="1">
            <a:off x="2675669" y="673228"/>
            <a:ext cx="5258656" cy="439626"/>
          </a:xfrm>
          <a:prstGeom prst="homePlat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بازکردن ترمینال نرم افزاز برای نصب پوشه مجازی و کتابخانه اسکرپی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69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5289"/>
          </a:xfrm>
          <a:prstGeom prst="rect">
            <a:avLst/>
          </a:prstGeom>
        </p:spPr>
      </p:pic>
      <p:sp>
        <p:nvSpPr>
          <p:cNvPr id="5" name="Google Shape;142;p22"/>
          <p:cNvSpPr/>
          <p:nvPr/>
        </p:nvSpPr>
        <p:spPr>
          <a:xfrm>
            <a:off x="6457950" y="2868559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Up Arrow Callout 6"/>
          <p:cNvSpPr/>
          <p:nvPr/>
        </p:nvSpPr>
        <p:spPr>
          <a:xfrm>
            <a:off x="2245541" y="2314411"/>
            <a:ext cx="4123868" cy="1174457"/>
          </a:xfrm>
          <a:prstGeom prst="upArrow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ایجاد محیط مجازی برای نصب اسکرپی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python –m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venv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MyVenv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1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348"/>
            <a:ext cx="9136810" cy="5241848"/>
          </a:xfrm>
          <a:prstGeom prst="rect">
            <a:avLst/>
          </a:prstGeom>
        </p:spPr>
      </p:pic>
      <p:sp>
        <p:nvSpPr>
          <p:cNvPr id="5" name="Google Shape;142;p22"/>
          <p:cNvSpPr/>
          <p:nvPr/>
        </p:nvSpPr>
        <p:spPr>
          <a:xfrm>
            <a:off x="6457950" y="2868559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Up Arrow Callout 5"/>
          <p:cNvSpPr/>
          <p:nvPr/>
        </p:nvSpPr>
        <p:spPr>
          <a:xfrm>
            <a:off x="2197916" y="2281331"/>
            <a:ext cx="4123868" cy="1174457"/>
          </a:xfrm>
          <a:prstGeom prst="upArrow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فعال کردن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محیط مجازی برای نصب اسکرپی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MyVenv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\scripts\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activate.bat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3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90408"/>
          </a:xfrm>
          <a:prstGeom prst="rect">
            <a:avLst/>
          </a:prstGeom>
        </p:spPr>
      </p:pic>
      <p:sp>
        <p:nvSpPr>
          <p:cNvPr id="6" name="Google Shape;142;p22"/>
          <p:cNvSpPr/>
          <p:nvPr/>
        </p:nvSpPr>
        <p:spPr>
          <a:xfrm>
            <a:off x="6547450" y="3037288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Up Arrow Callout 6"/>
          <p:cNvSpPr/>
          <p:nvPr/>
        </p:nvSpPr>
        <p:spPr>
          <a:xfrm>
            <a:off x="2334082" y="2450060"/>
            <a:ext cx="4123868" cy="1174457"/>
          </a:xfrm>
          <a:prstGeom prst="upArrow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نصب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اسکرپی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pip install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scrapy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142;p22"/>
          <p:cNvSpPr/>
          <p:nvPr/>
        </p:nvSpPr>
        <p:spPr>
          <a:xfrm>
            <a:off x="5772624" y="3743597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2600587" y="3556932"/>
            <a:ext cx="3087149" cy="1210331"/>
          </a:xfrm>
          <a:prstGeom prst="downArrow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تست و دیباگ گیری خزش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scrapy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shell</a:t>
            </a:r>
            <a:endParaRPr lang="fa-IR" dirty="0" smtClean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021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Up Arrow Callout 4"/>
          <p:cNvSpPr/>
          <p:nvPr/>
        </p:nvSpPr>
        <p:spPr>
          <a:xfrm>
            <a:off x="1355725" y="3330618"/>
            <a:ext cx="6223000" cy="1174457"/>
          </a:xfrm>
          <a:prstGeom prst="upArrowCallout">
            <a:avLst>
              <a:gd name="adj1" fmla="val 25000"/>
              <a:gd name="adj2" fmla="val 26622"/>
              <a:gd name="adj3" fmla="val 25000"/>
              <a:gd name="adj4" fmla="val 6497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مثال : گرفتن مقادیر قیمت ، مشخصات گوشی سامسونگ با استفاده از اسکرپی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://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shop.ir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/mobile-phone/brands/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samsung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/?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p=1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Google Shape;142;p22"/>
          <p:cNvSpPr/>
          <p:nvPr/>
        </p:nvSpPr>
        <p:spPr>
          <a:xfrm>
            <a:off x="7830024" y="2153250"/>
            <a:ext cx="418500" cy="418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19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</TotalTime>
  <Words>272</Words>
  <Application>Microsoft Office PowerPoint</Application>
  <PresentationFormat>On-screen Show (16:9)</PresentationFormat>
  <Paragraphs>101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 Light</vt:lpstr>
      <vt:lpstr>B Nazanin</vt:lpstr>
      <vt:lpstr>Calibri</vt:lpstr>
      <vt:lpstr>Arial</vt:lpstr>
      <vt:lpstr>Office Theme</vt:lpstr>
      <vt:lpstr>خزش با استفاده از اسکرپی</vt:lpstr>
      <vt:lpstr>چرا اسکرپی؟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Crawling using Scrapy</dc:title>
  <dc:creator>Mehdi</dc:creator>
  <cp:lastModifiedBy>Mehdi</cp:lastModifiedBy>
  <cp:revision>33</cp:revision>
  <dcterms:modified xsi:type="dcterms:W3CDTF">2022-12-02T15:32:37Z</dcterms:modified>
</cp:coreProperties>
</file>